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ms-powerpoint.presentation.macroEnabled.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5"/>
  </p:notesMasterIdLst>
  <p:sldIdLst>
    <p:sldId id="256" r:id="rId5"/>
    <p:sldId id="257" r:id="rId6"/>
    <p:sldId id="258" r:id="rId7"/>
    <p:sldId id="259" r:id="rId8"/>
    <p:sldId id="260" r:id="rId9"/>
    <p:sldId id="261" r:id="rId10"/>
    <p:sldId id="265" r:id="rId11"/>
    <p:sldId id="262" r:id="rId12"/>
    <p:sldId id="263"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6" autoAdjust="0"/>
    <p:restoredTop sz="75676" autoAdjust="0"/>
  </p:normalViewPr>
  <p:slideViewPr>
    <p:cSldViewPr snapToGrid="0">
      <p:cViewPr varScale="1">
        <p:scale>
          <a:sx n="65" d="100"/>
          <a:sy n="65" d="100"/>
        </p:scale>
        <p:origin x="1315"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 Gevers - van Uden" userId="3bc1b155-21dc-4228-af2e-9a69b1d3578e" providerId="ADAL" clId="{D69957E7-7054-4D69-817C-812C2DDBE09B}"/>
    <pc:docChg chg="undo custSel addSld modSld sldOrd">
      <pc:chgData name="Kim Gevers - van Uden" userId="3bc1b155-21dc-4228-af2e-9a69b1d3578e" providerId="ADAL" clId="{D69957E7-7054-4D69-817C-812C2DDBE09B}" dt="2022-03-16T14:06:35.147" v="946" actId="14100"/>
      <pc:docMkLst>
        <pc:docMk/>
      </pc:docMkLst>
      <pc:sldChg chg="modSp new mod">
        <pc:chgData name="Kim Gevers - van Uden" userId="3bc1b155-21dc-4228-af2e-9a69b1d3578e" providerId="ADAL" clId="{D69957E7-7054-4D69-817C-812C2DDBE09B}" dt="2022-03-16T13:53:42.171" v="13"/>
        <pc:sldMkLst>
          <pc:docMk/>
          <pc:sldMk cId="1699282375" sldId="262"/>
        </pc:sldMkLst>
        <pc:spChg chg="mod">
          <ac:chgData name="Kim Gevers - van Uden" userId="3bc1b155-21dc-4228-af2e-9a69b1d3578e" providerId="ADAL" clId="{D69957E7-7054-4D69-817C-812C2DDBE09B}" dt="2022-03-16T13:53:20.422" v="10" actId="20577"/>
          <ac:spMkLst>
            <pc:docMk/>
            <pc:sldMk cId="1699282375" sldId="262"/>
            <ac:spMk id="2" creationId="{68A7E157-8FE8-4E93-A410-C8A57542DB49}"/>
          </ac:spMkLst>
        </pc:spChg>
        <pc:spChg chg="mod">
          <ac:chgData name="Kim Gevers - van Uden" userId="3bc1b155-21dc-4228-af2e-9a69b1d3578e" providerId="ADAL" clId="{D69957E7-7054-4D69-817C-812C2DDBE09B}" dt="2022-03-16T13:53:42.171" v="13"/>
          <ac:spMkLst>
            <pc:docMk/>
            <pc:sldMk cId="1699282375" sldId="262"/>
            <ac:spMk id="3" creationId="{B5439B3A-2199-4195-861C-EBFBCF8F5C7F}"/>
          </ac:spMkLst>
        </pc:spChg>
      </pc:sldChg>
      <pc:sldChg chg="modSp new mod ord">
        <pc:chgData name="Kim Gevers - van Uden" userId="3bc1b155-21dc-4228-af2e-9a69b1d3578e" providerId="ADAL" clId="{D69957E7-7054-4D69-817C-812C2DDBE09B}" dt="2022-03-16T13:54:57.388" v="49" actId="27636"/>
        <pc:sldMkLst>
          <pc:docMk/>
          <pc:sldMk cId="149375008" sldId="263"/>
        </pc:sldMkLst>
        <pc:spChg chg="mod">
          <ac:chgData name="Kim Gevers - van Uden" userId="3bc1b155-21dc-4228-af2e-9a69b1d3578e" providerId="ADAL" clId="{D69957E7-7054-4D69-817C-812C2DDBE09B}" dt="2022-03-16T13:54:44.923" v="47" actId="20577"/>
          <ac:spMkLst>
            <pc:docMk/>
            <pc:sldMk cId="149375008" sldId="263"/>
            <ac:spMk id="2" creationId="{7BE60F1A-D844-4DCA-92D3-61D7BF9A2189}"/>
          </ac:spMkLst>
        </pc:spChg>
        <pc:spChg chg="mod">
          <ac:chgData name="Kim Gevers - van Uden" userId="3bc1b155-21dc-4228-af2e-9a69b1d3578e" providerId="ADAL" clId="{D69957E7-7054-4D69-817C-812C2DDBE09B}" dt="2022-03-16T13:54:57.388" v="49" actId="27636"/>
          <ac:spMkLst>
            <pc:docMk/>
            <pc:sldMk cId="149375008" sldId="263"/>
            <ac:spMk id="3" creationId="{B06FA740-9CFB-41FF-8D55-C7DA557E5F6F}"/>
          </ac:spMkLst>
        </pc:spChg>
      </pc:sldChg>
      <pc:sldChg chg="addSp modSp new mod">
        <pc:chgData name="Kim Gevers - van Uden" userId="3bc1b155-21dc-4228-af2e-9a69b1d3578e" providerId="ADAL" clId="{D69957E7-7054-4D69-817C-812C2DDBE09B}" dt="2022-03-16T13:58:22.087" v="143" actId="122"/>
        <pc:sldMkLst>
          <pc:docMk/>
          <pc:sldMk cId="2438404556" sldId="264"/>
        </pc:sldMkLst>
        <pc:spChg chg="mod">
          <ac:chgData name="Kim Gevers - van Uden" userId="3bc1b155-21dc-4228-af2e-9a69b1d3578e" providerId="ADAL" clId="{D69957E7-7054-4D69-817C-812C2DDBE09B}" dt="2022-03-16T13:55:30.054" v="59" actId="20577"/>
          <ac:spMkLst>
            <pc:docMk/>
            <pc:sldMk cId="2438404556" sldId="264"/>
            <ac:spMk id="2" creationId="{A1372CEE-4F68-45F3-A465-F5EB8BC32EB5}"/>
          </ac:spMkLst>
        </pc:spChg>
        <pc:spChg chg="mod">
          <ac:chgData name="Kim Gevers - van Uden" userId="3bc1b155-21dc-4228-af2e-9a69b1d3578e" providerId="ADAL" clId="{D69957E7-7054-4D69-817C-812C2DDBE09B}" dt="2022-03-16T13:57:50.507" v="137" actId="14100"/>
          <ac:spMkLst>
            <pc:docMk/>
            <pc:sldMk cId="2438404556" sldId="264"/>
            <ac:spMk id="3" creationId="{6AB78B29-4625-4666-B0DD-20B188BC5DF8}"/>
          </ac:spMkLst>
        </pc:spChg>
        <pc:spChg chg="mod">
          <ac:chgData name="Kim Gevers - van Uden" userId="3bc1b155-21dc-4228-af2e-9a69b1d3578e" providerId="ADAL" clId="{D69957E7-7054-4D69-817C-812C2DDBE09B}" dt="2022-03-16T13:57:54.948" v="138" actId="14100"/>
          <ac:spMkLst>
            <pc:docMk/>
            <pc:sldMk cId="2438404556" sldId="264"/>
            <ac:spMk id="4" creationId="{DC4B2629-8163-4501-9D2F-703C11FA0088}"/>
          </ac:spMkLst>
        </pc:spChg>
        <pc:spChg chg="add mod">
          <ac:chgData name="Kim Gevers - van Uden" userId="3bc1b155-21dc-4228-af2e-9a69b1d3578e" providerId="ADAL" clId="{D69957E7-7054-4D69-817C-812C2DDBE09B}" dt="2022-03-16T13:58:22.087" v="143" actId="122"/>
          <ac:spMkLst>
            <pc:docMk/>
            <pc:sldMk cId="2438404556" sldId="264"/>
            <ac:spMk id="5" creationId="{D6605B37-4F23-4BE9-82E0-95FE2C06D70C}"/>
          </ac:spMkLst>
        </pc:spChg>
      </pc:sldChg>
      <pc:sldChg chg="modSp new mod">
        <pc:chgData name="Kim Gevers - van Uden" userId="3bc1b155-21dc-4228-af2e-9a69b1d3578e" providerId="ADAL" clId="{D69957E7-7054-4D69-817C-812C2DDBE09B}" dt="2022-03-16T14:06:35.147" v="946" actId="14100"/>
        <pc:sldMkLst>
          <pc:docMk/>
          <pc:sldMk cId="1438734125" sldId="265"/>
        </pc:sldMkLst>
        <pc:spChg chg="mod">
          <ac:chgData name="Kim Gevers - van Uden" userId="3bc1b155-21dc-4228-af2e-9a69b1d3578e" providerId="ADAL" clId="{D69957E7-7054-4D69-817C-812C2DDBE09B}" dt="2022-03-16T13:59:18.085" v="199" actId="20577"/>
          <ac:spMkLst>
            <pc:docMk/>
            <pc:sldMk cId="1438734125" sldId="265"/>
            <ac:spMk id="2" creationId="{44FF6FC5-40B8-4E76-B6CA-05FAE7CC7FAA}"/>
          </ac:spMkLst>
        </pc:spChg>
        <pc:spChg chg="mod">
          <ac:chgData name="Kim Gevers - van Uden" userId="3bc1b155-21dc-4228-af2e-9a69b1d3578e" providerId="ADAL" clId="{D69957E7-7054-4D69-817C-812C2DDBE09B}" dt="2022-03-16T14:06:35.147" v="946" actId="14100"/>
          <ac:spMkLst>
            <pc:docMk/>
            <pc:sldMk cId="1438734125" sldId="265"/>
            <ac:spMk id="3" creationId="{B8794B92-2627-4A2C-A724-1E0F5B1D964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27212B-B1FA-42F2-AAF5-777B288E3249}" type="datetimeFigureOut">
              <a:rPr lang="en-US" smtClean="0"/>
              <a:t>3/16/2022</a:t>
            </a:fld>
            <a:endParaRPr 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694D39-296D-4E40-B167-0441CE4016C5}" type="slidenum">
              <a:rPr lang="en-US" smtClean="0"/>
              <a:t>‹nr.›</a:t>
            </a:fld>
            <a:endParaRPr lang="en-US"/>
          </a:p>
        </p:txBody>
      </p:sp>
    </p:spTree>
    <p:extLst>
      <p:ext uri="{BB962C8B-B14F-4D97-AF65-F5344CB8AC3E}">
        <p14:creationId xmlns:p14="http://schemas.microsoft.com/office/powerpoint/2010/main" val="3889228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carrieretijger.nl/functioneren/management/leidinggeven/doelen-stellen/"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10"/>
          </p:nvPr>
        </p:nvSpPr>
        <p:spPr/>
        <p:txBody>
          <a:bodyPr/>
          <a:lstStyle/>
          <a:p>
            <a:fld id="{3C694D39-296D-4E40-B167-0441CE4016C5}" type="slidenum">
              <a:rPr lang="en-US" smtClean="0"/>
              <a:t>2</a:t>
            </a:fld>
            <a:endParaRPr lang="en-US"/>
          </a:p>
        </p:txBody>
      </p:sp>
    </p:spTree>
    <p:extLst>
      <p:ext uri="{BB962C8B-B14F-4D97-AF65-F5344CB8AC3E}">
        <p14:creationId xmlns:p14="http://schemas.microsoft.com/office/powerpoint/2010/main" val="347602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Voorbeeld van een vraag van een zorgvrager: Ik zou graag willen weten hoe ik moet afvallen? Ik zou graag willen weten hoe een colonscopie verloopt? Hoe werkt de </a:t>
            </a:r>
            <a:r>
              <a:rPr lang="nl-NL" dirty="0" err="1"/>
              <a:t>I-pad</a:t>
            </a:r>
            <a:r>
              <a:rPr lang="nl-NL" dirty="0"/>
              <a:t> waarmee ik in contact sta met de thuiszorg? </a:t>
            </a:r>
          </a:p>
          <a:p>
            <a:endParaRPr lang="nl-NL" dirty="0"/>
          </a:p>
          <a:p>
            <a:r>
              <a:rPr lang="nl-NL" dirty="0"/>
              <a:t>Voorbeeld observatie zorgverlener: je signaleert dat een zorgvrager zijn inhalatiemedicatie niet op de juiste manier inneemt. Een zorgvrager heeft diabetes en heeft regelmatig en hyper (lage bloedsuiker). Een zorgvrager valt regelmatig. </a:t>
            </a:r>
          </a:p>
          <a:p>
            <a:endParaRPr lang="en-US" dirty="0"/>
          </a:p>
        </p:txBody>
      </p:sp>
      <p:sp>
        <p:nvSpPr>
          <p:cNvPr id="4" name="Tijdelijke aanduiding voor dianummer 3"/>
          <p:cNvSpPr>
            <a:spLocks noGrp="1"/>
          </p:cNvSpPr>
          <p:nvPr>
            <p:ph type="sldNum" sz="quarter" idx="10"/>
          </p:nvPr>
        </p:nvSpPr>
        <p:spPr/>
        <p:txBody>
          <a:bodyPr/>
          <a:lstStyle/>
          <a:p>
            <a:fld id="{3C694D39-296D-4E40-B167-0441CE4016C5}" type="slidenum">
              <a:rPr lang="en-US" smtClean="0"/>
              <a:t>3</a:t>
            </a:fld>
            <a:endParaRPr lang="en-US"/>
          </a:p>
        </p:txBody>
      </p:sp>
    </p:spTree>
    <p:extLst>
      <p:ext uri="{BB962C8B-B14F-4D97-AF65-F5344CB8AC3E}">
        <p14:creationId xmlns:p14="http://schemas.microsoft.com/office/powerpoint/2010/main" val="1924638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Als je voorlichting geeft is het belangrijk dat je voorlichting aankomt bij de ontvanger. Je</a:t>
            </a:r>
            <a:r>
              <a:rPr lang="nl-NL" baseline="0" dirty="0"/>
              <a:t> boodschap moet je dus aanpassen op de ontvanger. Je kan voordat je voorlichting geeft in kaart brengen welke kenmerken de zorgvrager heeft. Op deze wijze kan je je voorlichting aanpassen. </a:t>
            </a:r>
          </a:p>
          <a:p>
            <a:endParaRPr lang="nl-NL" baseline="0" dirty="0"/>
          </a:p>
          <a:p>
            <a:r>
              <a:rPr lang="nl-NL" baseline="0" dirty="0"/>
              <a:t>Denk hierbij aan </a:t>
            </a:r>
          </a:p>
          <a:p>
            <a:endParaRPr lang="nl-NL" baseline="0" dirty="0"/>
          </a:p>
          <a:p>
            <a:r>
              <a:rPr lang="nl-NL" baseline="0" dirty="0"/>
              <a:t>Leeftijd</a:t>
            </a:r>
          </a:p>
          <a:p>
            <a:r>
              <a:rPr lang="nl-NL" baseline="0" dirty="0"/>
              <a:t>Geslacht</a:t>
            </a:r>
          </a:p>
          <a:p>
            <a:r>
              <a:rPr lang="nl-NL" baseline="0" dirty="0"/>
              <a:t>Burgerlijke staat </a:t>
            </a:r>
          </a:p>
          <a:p>
            <a:r>
              <a:rPr lang="nl-NL" baseline="0" dirty="0"/>
              <a:t>Cultuur </a:t>
            </a:r>
          </a:p>
          <a:p>
            <a:r>
              <a:rPr lang="nl-NL" baseline="0" dirty="0"/>
              <a:t>Taalgebruik </a:t>
            </a:r>
          </a:p>
          <a:p>
            <a:r>
              <a:rPr lang="nl-NL" baseline="0" dirty="0"/>
              <a:t>Opleidingsachtergrond </a:t>
            </a:r>
          </a:p>
          <a:p>
            <a:r>
              <a:rPr lang="nl-NL" baseline="0" dirty="0"/>
              <a:t>Wat weet de zorgvrager al over het onderwerp?</a:t>
            </a:r>
          </a:p>
          <a:p>
            <a:r>
              <a:rPr lang="nl-NL" baseline="0" dirty="0"/>
              <a:t>Wat is de houding van de zorgvrager over het gezondheidsprobleem en  gedragsverandering?</a:t>
            </a:r>
          </a:p>
          <a:p>
            <a:r>
              <a:rPr lang="nl-NL" baseline="0" dirty="0"/>
              <a:t>Wat heeft de zorgvrager al gedaan m.b.t. het gezondheidsprobleem? </a:t>
            </a:r>
            <a:endParaRPr lang="en-US" dirty="0"/>
          </a:p>
        </p:txBody>
      </p:sp>
      <p:sp>
        <p:nvSpPr>
          <p:cNvPr id="4" name="Tijdelijke aanduiding voor dianummer 3"/>
          <p:cNvSpPr>
            <a:spLocks noGrp="1"/>
          </p:cNvSpPr>
          <p:nvPr>
            <p:ph type="sldNum" sz="quarter" idx="10"/>
          </p:nvPr>
        </p:nvSpPr>
        <p:spPr/>
        <p:txBody>
          <a:bodyPr/>
          <a:lstStyle/>
          <a:p>
            <a:fld id="{3C694D39-296D-4E40-B167-0441CE4016C5}" type="slidenum">
              <a:rPr lang="en-US" smtClean="0"/>
              <a:t>4</a:t>
            </a:fld>
            <a:endParaRPr lang="en-US"/>
          </a:p>
        </p:txBody>
      </p:sp>
    </p:spTree>
    <p:extLst>
      <p:ext uri="{BB962C8B-B14F-4D97-AF65-F5344CB8AC3E}">
        <p14:creationId xmlns:p14="http://schemas.microsoft.com/office/powerpoint/2010/main" val="2111992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Let bij het opstellen van een doel er altijd op dat je gericht bent op de toekomst; hoe wil jij dat het er in de toekomst uitziet? Dus niet hoe de situatie er nu uitziet, maar hoe moet het er in de toekomst uitzien?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a:t>
            </a:r>
          </a:p>
          <a:p>
            <a:r>
              <a:rPr lang="nl-NL" sz="1200" b="0" i="0" u="none" strike="noStrike" kern="1200" baseline="0" dirty="0">
                <a:solidFill>
                  <a:schemeClr val="tx1"/>
                </a:solidFill>
                <a:latin typeface="+mn-lt"/>
                <a:ea typeface="+mn-ea"/>
                <a:cs typeface="+mn-cs"/>
              </a:rPr>
              <a:t>kennisdoel; De cliënt kan aangeven dat........................... </a:t>
            </a:r>
          </a:p>
          <a:p>
            <a:endParaRPr lang="en-US"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(slaat op het verstandelijke, je cliënt moet in de toekomst meer weten) </a:t>
            </a:r>
          </a:p>
          <a:p>
            <a:r>
              <a:rPr lang="nl-NL" sz="1200" b="0" i="0" u="none" strike="noStrike" kern="1200" baseline="0" dirty="0">
                <a:solidFill>
                  <a:schemeClr val="tx1"/>
                </a:solidFill>
                <a:latin typeface="+mn-lt"/>
                <a:ea typeface="+mn-ea"/>
                <a:cs typeface="+mn-cs"/>
              </a:rPr>
              <a:t>o houdingsdoel; De cliënt kan aangeven dat...................... </a:t>
            </a:r>
          </a:p>
          <a:p>
            <a:endParaRPr lang="en-US"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(slaat op de houding die je cliënt moet hebben t.o.v. het probleem, gebruik in je doelstelling woorden als acceptatie, motivatie, positief, negatief enz.) </a:t>
            </a:r>
          </a:p>
          <a:p>
            <a:r>
              <a:rPr lang="nl-NL" sz="1200" b="0" i="0" u="none" strike="noStrike" kern="1200" baseline="0" dirty="0">
                <a:solidFill>
                  <a:schemeClr val="tx1"/>
                </a:solidFill>
                <a:latin typeface="+mn-lt"/>
                <a:ea typeface="+mn-ea"/>
                <a:cs typeface="+mn-cs"/>
              </a:rPr>
              <a:t>o gedragsdoel: De cliënt kan aangeven dat ...................... </a:t>
            </a:r>
          </a:p>
          <a:p>
            <a:endParaRPr lang="en-US"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(slaat op het gedrag die je patiënt moet gaan vertonen)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	</a:t>
            </a:r>
          </a:p>
          <a:p>
            <a:endParaRPr lang="en-US" dirty="0"/>
          </a:p>
        </p:txBody>
      </p:sp>
      <p:sp>
        <p:nvSpPr>
          <p:cNvPr id="4" name="Tijdelijke aanduiding voor dianummer 3"/>
          <p:cNvSpPr>
            <a:spLocks noGrp="1"/>
          </p:cNvSpPr>
          <p:nvPr>
            <p:ph type="sldNum" sz="quarter" idx="10"/>
          </p:nvPr>
        </p:nvSpPr>
        <p:spPr/>
        <p:txBody>
          <a:bodyPr/>
          <a:lstStyle/>
          <a:p>
            <a:fld id="{3C694D39-296D-4E40-B167-0441CE4016C5}" type="slidenum">
              <a:rPr lang="en-US" smtClean="0"/>
              <a:t>5</a:t>
            </a:fld>
            <a:endParaRPr lang="en-US"/>
          </a:p>
        </p:txBody>
      </p:sp>
    </p:spTree>
    <p:extLst>
      <p:ext uri="{BB962C8B-B14F-4D97-AF65-F5344CB8AC3E}">
        <p14:creationId xmlns:p14="http://schemas.microsoft.com/office/powerpoint/2010/main" val="63087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doel</a:t>
            </a:r>
            <a:r>
              <a:rPr lang="nl-NL" baseline="0" dirty="0"/>
              <a:t> behoor je SMART te formuleren. </a:t>
            </a:r>
            <a:r>
              <a:rPr lang="nl-NL" sz="1200" b="0" i="0" kern="1200" dirty="0">
                <a:solidFill>
                  <a:schemeClr val="tx1"/>
                </a:solidFill>
                <a:effectLst/>
                <a:latin typeface="+mn-lt"/>
                <a:ea typeface="+mn-ea"/>
                <a:cs typeface="+mn-cs"/>
              </a:rPr>
              <a:t>Een SMART-doelstelling is </a:t>
            </a:r>
            <a:r>
              <a:rPr lang="nl-NL" sz="1200" b="1" i="0" kern="1200" dirty="0">
                <a:solidFill>
                  <a:schemeClr val="tx1"/>
                </a:solidFill>
                <a:effectLst/>
                <a:latin typeface="+mn-lt"/>
                <a:ea typeface="+mn-ea"/>
                <a:cs typeface="+mn-cs"/>
              </a:rPr>
              <a:t>richtinggevend</a:t>
            </a:r>
            <a:r>
              <a:rPr lang="nl-NL" sz="1200" b="0" i="0" kern="1200" dirty="0">
                <a:solidFill>
                  <a:schemeClr val="tx1"/>
                </a:solidFill>
                <a:effectLst/>
                <a:latin typeface="+mn-lt"/>
                <a:ea typeface="+mn-ea"/>
                <a:cs typeface="+mn-cs"/>
              </a:rPr>
              <a:t>: het geeft aan wat je wilt bereiken en stuurt het gedrag van je zorgvrager en van jezelf. Bovendien wordt aangegeven </a:t>
            </a:r>
            <a:r>
              <a:rPr lang="nl-NL" sz="1200" b="1" i="0" kern="1200" dirty="0">
                <a:solidFill>
                  <a:schemeClr val="tx1"/>
                </a:solidFill>
                <a:effectLst/>
                <a:latin typeface="+mn-lt"/>
                <a:ea typeface="+mn-ea"/>
                <a:cs typeface="+mn-cs"/>
              </a:rPr>
              <a:t>welke resultaten wanneer</a:t>
            </a:r>
            <a:r>
              <a:rPr lang="nl-NL" sz="1200" b="0" i="0" kern="1200" dirty="0">
                <a:solidFill>
                  <a:schemeClr val="tx1"/>
                </a:solidFill>
                <a:effectLst/>
                <a:latin typeface="+mn-lt"/>
                <a:ea typeface="+mn-ea"/>
                <a:cs typeface="+mn-cs"/>
              </a:rPr>
              <a:t> moeten worden bereikt. Door een </a:t>
            </a:r>
            <a:r>
              <a:rPr lang="nl-NL" sz="1200" b="0" i="0" kern="1200" dirty="0">
                <a:solidFill>
                  <a:schemeClr val="tx1"/>
                </a:solidFill>
                <a:effectLst/>
                <a:latin typeface="+mn-lt"/>
                <a:ea typeface="+mn-ea"/>
                <a:cs typeface="+mn-cs"/>
                <a:hlinkClick r:id="rId3" tooltip="Doelen stellen"/>
              </a:rPr>
              <a:t>doelstelling</a:t>
            </a:r>
            <a:r>
              <a:rPr lang="nl-NL" sz="1200" b="0" i="0" kern="1200" dirty="0">
                <a:solidFill>
                  <a:schemeClr val="tx1"/>
                </a:solidFill>
                <a:effectLst/>
                <a:latin typeface="+mn-lt"/>
                <a:ea typeface="+mn-ea"/>
                <a:cs typeface="+mn-cs"/>
              </a:rPr>
              <a:t> SMART te formuleren is de kans groter dat er in de praktijk iets van terecht komt.</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Specifiek -&gt; een doel moet concreet beschreven zijn. Gebruik</a:t>
            </a:r>
            <a:r>
              <a:rPr lang="nl-NL" sz="1200" b="0" i="0" kern="1200" baseline="0" dirty="0">
                <a:solidFill>
                  <a:schemeClr val="tx1"/>
                </a:solidFill>
                <a:effectLst/>
                <a:latin typeface="+mn-lt"/>
                <a:ea typeface="+mn-ea"/>
                <a:cs typeface="+mn-cs"/>
              </a:rPr>
              <a:t> geen woorden als beter, goed. Wat wil je bereiken? Wie is hierbij betrokken? Wanneer gebeurd het? Waar gebeurd het? </a:t>
            </a:r>
            <a:r>
              <a:rPr lang="nl-NL" sz="1200" b="0" i="0" kern="1200" baseline="0" dirty="0" err="1">
                <a:solidFill>
                  <a:schemeClr val="tx1"/>
                </a:solidFill>
                <a:effectLst/>
                <a:latin typeface="+mn-lt"/>
                <a:ea typeface="+mn-ea"/>
                <a:cs typeface="+mn-cs"/>
              </a:rPr>
              <a:t>Etc</a:t>
            </a:r>
            <a:r>
              <a:rPr lang="nl-NL" sz="1200" b="0" i="0" kern="1200" baseline="0" dirty="0">
                <a:solidFill>
                  <a:schemeClr val="tx1"/>
                </a:solidFill>
                <a:effectLst/>
                <a:latin typeface="+mn-lt"/>
                <a:ea typeface="+mn-ea"/>
                <a:cs typeface="+mn-cs"/>
              </a:rPr>
              <a:t> </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Meetbaar -&gt; Je moet de</a:t>
            </a:r>
            <a:r>
              <a:rPr lang="nl-NL" sz="1200" b="0" i="0" kern="1200" baseline="0" dirty="0">
                <a:solidFill>
                  <a:schemeClr val="tx1"/>
                </a:solidFill>
                <a:effectLst/>
                <a:latin typeface="+mn-lt"/>
                <a:ea typeface="+mn-ea"/>
                <a:cs typeface="+mn-cs"/>
              </a:rPr>
              <a:t> doelstelling kunnen zien, horen proeven etc. </a:t>
            </a:r>
            <a:r>
              <a:rPr lang="nl-NL" sz="1200" b="0" i="0" kern="1200" dirty="0">
                <a:solidFill>
                  <a:schemeClr val="tx1"/>
                </a:solidFill>
                <a:effectLst/>
                <a:latin typeface="+mn-lt"/>
                <a:ea typeface="+mn-ea"/>
                <a:cs typeface="+mn-cs"/>
              </a:rPr>
              <a:t>Hoeveel gaan we doen? Hoe kunnen we dat meten? Wat is er af als het af is?</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Acceptabel-&gt; staat</a:t>
            </a:r>
            <a:r>
              <a:rPr lang="nl-NL" sz="1200" b="0" i="0" kern="1200" baseline="0" dirty="0">
                <a:solidFill>
                  <a:schemeClr val="tx1"/>
                </a:solidFill>
                <a:effectLst/>
                <a:latin typeface="+mn-lt"/>
                <a:ea typeface="+mn-ea"/>
                <a:cs typeface="+mn-cs"/>
              </a:rPr>
              <a:t> de zorgvrager achter het doel? is er voldoende draagvlak voor het te behalen doel? Is het duidelijk wie wat moet doen? </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Realistisch-&gt; is het doel haalbaar? </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Tijdgebonden-&gt; Wanneer beginnen we met de activiteiten? Wanneer zijn we klaar? Wanneer is het doel bereikt?</a:t>
            </a:r>
          </a:p>
          <a:p>
            <a:endParaRPr lang="en-US" dirty="0"/>
          </a:p>
        </p:txBody>
      </p:sp>
      <p:sp>
        <p:nvSpPr>
          <p:cNvPr id="4" name="Tijdelijke aanduiding voor dianummer 3"/>
          <p:cNvSpPr>
            <a:spLocks noGrp="1"/>
          </p:cNvSpPr>
          <p:nvPr>
            <p:ph type="sldNum" sz="quarter" idx="10"/>
          </p:nvPr>
        </p:nvSpPr>
        <p:spPr/>
        <p:txBody>
          <a:bodyPr/>
          <a:lstStyle/>
          <a:p>
            <a:fld id="{3C694D39-296D-4E40-B167-0441CE4016C5}" type="slidenum">
              <a:rPr lang="en-US" smtClean="0"/>
              <a:t>6</a:t>
            </a:fld>
            <a:endParaRPr lang="en-US"/>
          </a:p>
        </p:txBody>
      </p:sp>
    </p:spTree>
    <p:extLst>
      <p:ext uri="{BB962C8B-B14F-4D97-AF65-F5344CB8AC3E}">
        <p14:creationId xmlns:p14="http://schemas.microsoft.com/office/powerpoint/2010/main" val="3598872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A61015F-7CC6-4D0A-9D87-873EA4C304CC}" type="datetimeFigureOut">
              <a:rPr lang="en-US" dirty="0"/>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5C68B11-C5A8-448C-8CE9-B1A273C79CFC}" type="datetimeFigureOut">
              <a:rPr lang="en-US" dirty="0"/>
              <a:t>3/16/2022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7616CA0-919D-4A49-9C8A-62FDFB3A5183}" type="datetimeFigureOut">
              <a:rPr lang="en-US" dirty="0"/>
              <a:t>3/16/2022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3/16/2022</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a:t>voorlichtingsplan</a:t>
            </a:r>
            <a:endParaRPr lang="en-US" b="1" dirty="0"/>
          </a:p>
        </p:txBody>
      </p:sp>
      <p:sp>
        <p:nvSpPr>
          <p:cNvPr id="3" name="Ondertitel 2"/>
          <p:cNvSpPr>
            <a:spLocks noGrp="1"/>
          </p:cNvSpPr>
          <p:nvPr>
            <p:ph type="subTitle" idx="1"/>
          </p:nvPr>
        </p:nvSpPr>
        <p:spPr/>
        <p:txBody>
          <a:bodyPr/>
          <a:lstStyle/>
          <a:p>
            <a:r>
              <a:rPr lang="en-US" dirty="0"/>
              <a:t>Les 5 VAI </a:t>
            </a:r>
          </a:p>
          <a:p>
            <a:r>
              <a:rPr lang="en-US" dirty="0"/>
              <a:t>MZ – VZ </a:t>
            </a:r>
            <a:r>
              <a:rPr lang="en-US" dirty="0" err="1"/>
              <a:t>leerjaar</a:t>
            </a:r>
            <a:r>
              <a:rPr lang="en-US" dirty="0"/>
              <a:t> 1</a:t>
            </a:r>
          </a:p>
        </p:txBody>
      </p:sp>
    </p:spTree>
    <p:extLst>
      <p:ext uri="{BB962C8B-B14F-4D97-AF65-F5344CB8AC3E}">
        <p14:creationId xmlns:p14="http://schemas.microsoft.com/office/powerpoint/2010/main" val="3876076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372CEE-4F68-45F3-A465-F5EB8BC32EB5}"/>
              </a:ext>
            </a:extLst>
          </p:cNvPr>
          <p:cNvSpPr>
            <a:spLocks noGrp="1"/>
          </p:cNvSpPr>
          <p:nvPr>
            <p:ph type="title"/>
          </p:nvPr>
        </p:nvSpPr>
        <p:spPr/>
        <p:txBody>
          <a:bodyPr/>
          <a:lstStyle/>
          <a:p>
            <a:r>
              <a:rPr lang="nl-NL" dirty="0"/>
              <a:t>Evaluatie</a:t>
            </a:r>
          </a:p>
        </p:txBody>
      </p:sp>
      <p:sp>
        <p:nvSpPr>
          <p:cNvPr id="3" name="Tijdelijke aanduiding voor inhoud 2">
            <a:extLst>
              <a:ext uri="{FF2B5EF4-FFF2-40B4-BE49-F238E27FC236}">
                <a16:creationId xmlns:a16="http://schemas.microsoft.com/office/drawing/2014/main" id="{6AB78B29-4625-4666-B0DD-20B188BC5DF8}"/>
              </a:ext>
            </a:extLst>
          </p:cNvPr>
          <p:cNvSpPr>
            <a:spLocks noGrp="1"/>
          </p:cNvSpPr>
          <p:nvPr>
            <p:ph sz="half" idx="1"/>
          </p:nvPr>
        </p:nvSpPr>
        <p:spPr>
          <a:xfrm>
            <a:off x="1024127" y="2286000"/>
            <a:ext cx="4754880" cy="3352800"/>
          </a:xfrm>
        </p:spPr>
        <p:txBody>
          <a:body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nl-NL" sz="2400" b="0" i="0" u="none" strike="noStrike" kern="1200" cap="none" spc="0" normalizeH="0" baseline="0" noProof="0" dirty="0">
                <a:ln>
                  <a:noFill/>
                </a:ln>
                <a:solidFill>
                  <a:schemeClr val="accent2"/>
                </a:solidFill>
                <a:effectLst/>
                <a:uLnTx/>
                <a:uFillTx/>
                <a:latin typeface="Tw Cen MT" panose="020B0602020104020603"/>
                <a:ea typeface="+mn-ea"/>
                <a:cs typeface="+mn-cs"/>
              </a:rPr>
              <a:t>Productevaluatie:</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endParaRPr lang="nl-NL" sz="2400" dirty="0">
              <a:solidFill>
                <a:prstClr val="black"/>
              </a:solidFill>
              <a:latin typeface="Tw Cen MT" panose="020B0602020104020603"/>
            </a:endParaRP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Je controleert of het doel van de voorlichting is bereikt doormiddel van: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vragen stellen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observeren van gedrag</a:t>
            </a:r>
          </a:p>
          <a:p>
            <a:endParaRPr lang="nl-NL" dirty="0"/>
          </a:p>
        </p:txBody>
      </p:sp>
      <p:sp>
        <p:nvSpPr>
          <p:cNvPr id="4" name="Tijdelijke aanduiding voor inhoud 3">
            <a:extLst>
              <a:ext uri="{FF2B5EF4-FFF2-40B4-BE49-F238E27FC236}">
                <a16:creationId xmlns:a16="http://schemas.microsoft.com/office/drawing/2014/main" id="{DC4B2629-8163-4501-9D2F-703C11FA0088}"/>
              </a:ext>
            </a:extLst>
          </p:cNvPr>
          <p:cNvSpPr>
            <a:spLocks noGrp="1"/>
          </p:cNvSpPr>
          <p:nvPr>
            <p:ph sz="half" idx="2"/>
          </p:nvPr>
        </p:nvSpPr>
        <p:spPr>
          <a:xfrm>
            <a:off x="5989320" y="2286000"/>
            <a:ext cx="4754880" cy="3001108"/>
          </a:xfrm>
        </p:spPr>
        <p:txBody>
          <a:bodyPr/>
          <a:lstStyle/>
          <a:p>
            <a:pPr marL="0" indent="0">
              <a:buClr>
                <a:srgbClr val="1CADE4"/>
              </a:buClr>
              <a:buNone/>
              <a:defRPr/>
            </a:pPr>
            <a:r>
              <a:rPr kumimoji="0" lang="nl-NL" sz="2400" b="0" i="0" u="none" strike="noStrike" kern="1200" cap="none" spc="0" normalizeH="0" baseline="0" noProof="0" dirty="0">
                <a:ln>
                  <a:noFill/>
                </a:ln>
                <a:solidFill>
                  <a:schemeClr val="accent2"/>
                </a:solidFill>
                <a:effectLst/>
                <a:uLnTx/>
                <a:uFillTx/>
                <a:latin typeface="Tw Cen MT" panose="020B0602020104020603"/>
                <a:ea typeface="+mn-ea"/>
                <a:cs typeface="+mn-cs"/>
              </a:rPr>
              <a:t>Procesevaluatie:</a:t>
            </a:r>
          </a:p>
          <a:p>
            <a:pPr>
              <a:buClr>
                <a:srgbClr val="1CADE4"/>
              </a:buClr>
              <a:buFont typeface="Wingdings" panose="05000000000000000000" pitchFamily="2" charset="2"/>
              <a:buChar char="Ø"/>
              <a:defRPr/>
            </a:pPr>
            <a:endParaRPr lang="nl-NL" sz="2400" dirty="0">
              <a:solidFill>
                <a:prstClr val="black"/>
              </a:solidFill>
              <a:latin typeface="Tw Cen MT" panose="020B0602020104020603"/>
            </a:endParaRPr>
          </a:p>
          <a:p>
            <a:pPr>
              <a:buClr>
                <a:srgbClr val="1CADE4"/>
              </a:buClr>
              <a:buFont typeface="Wingdings" panose="05000000000000000000" pitchFamily="2" charset="2"/>
              <a:buChar char="Ø"/>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Je evalueert het proces dat je met de zorgvrager hebt doorlopen. Ook evalueer je het samenwerkingsproces met je collega’s. 	</a:t>
            </a:r>
          </a:p>
          <a:p>
            <a:endParaRPr lang="nl-NL" dirty="0"/>
          </a:p>
        </p:txBody>
      </p:sp>
      <p:sp>
        <p:nvSpPr>
          <p:cNvPr id="5" name="Tekstvak 4">
            <a:extLst>
              <a:ext uri="{FF2B5EF4-FFF2-40B4-BE49-F238E27FC236}">
                <a16:creationId xmlns:a16="http://schemas.microsoft.com/office/drawing/2014/main" id="{D6605B37-4F23-4BE9-82E0-95FE2C06D70C}"/>
              </a:ext>
            </a:extLst>
          </p:cNvPr>
          <p:cNvSpPr txBox="1"/>
          <p:nvPr/>
        </p:nvSpPr>
        <p:spPr>
          <a:xfrm>
            <a:off x="2262554" y="5638800"/>
            <a:ext cx="7889631" cy="83099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a:ln>
                  <a:noFill/>
                </a:ln>
                <a:solidFill>
                  <a:prstClr val="black"/>
                </a:solidFill>
                <a:effectLst/>
                <a:uLnTx/>
                <a:uFillTx/>
                <a:latin typeface="Tw Cen MT" panose="020B0602020104020603"/>
                <a:ea typeface="+mn-ea"/>
                <a:cs typeface="+mn-cs"/>
              </a:rPr>
              <a:t>In je voorlichtingsplan beschrijf je hoe je deze fase aanpakt. In het voorlichtingsgesprek stel je vragen om te evalueren. </a:t>
            </a:r>
            <a:r>
              <a:rPr kumimoji="0" lang="nl-NL" sz="1800" b="0" i="0" u="none" strike="noStrike" kern="1200" cap="none" spc="0" normalizeH="0" baseline="0" noProof="0">
                <a:ln>
                  <a:noFill/>
                </a:ln>
                <a:solidFill>
                  <a:prstClr val="black"/>
                </a:solidFill>
                <a:effectLst/>
                <a:uLnTx/>
                <a:uFillTx/>
                <a:latin typeface="Tw Cen MT" panose="020B0602020104020603"/>
                <a:ea typeface="+mn-ea"/>
                <a:cs typeface="+mn-cs"/>
              </a:rPr>
              <a:t> </a:t>
            </a:r>
            <a:endParaRPr kumimoji="0" lang="en-US" sz="1800" b="0" i="0" u="none" strike="noStrike" kern="1200" cap="none" spc="0" normalizeH="0" baseline="0" noProof="0" dirty="0">
              <a:ln>
                <a:noFill/>
              </a:ln>
              <a:solidFill>
                <a:prstClr val="black"/>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438404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Voorlichtingsplan </a:t>
            </a:r>
            <a:endParaRPr lang="en-US" dirty="0"/>
          </a:p>
        </p:txBody>
      </p:sp>
      <p:sp>
        <p:nvSpPr>
          <p:cNvPr id="3" name="Tijdelijke aanduiding voor inhoud 2"/>
          <p:cNvSpPr>
            <a:spLocks noGrp="1"/>
          </p:cNvSpPr>
          <p:nvPr>
            <p:ph idx="1"/>
          </p:nvPr>
        </p:nvSpPr>
        <p:spPr/>
        <p:txBody>
          <a:bodyPr/>
          <a:lstStyle/>
          <a:p>
            <a:pPr marL="0" indent="0">
              <a:buNone/>
            </a:pPr>
            <a:r>
              <a:rPr lang="nl-NL" sz="2400" b="1" dirty="0"/>
              <a:t>Stappen voorlichtingsplan </a:t>
            </a:r>
          </a:p>
          <a:p>
            <a:pPr>
              <a:buFont typeface="Wingdings" panose="05000000000000000000" pitchFamily="2" charset="2"/>
              <a:buChar char="Ø"/>
            </a:pPr>
            <a:r>
              <a:rPr lang="nl-NL" sz="2400" dirty="0"/>
              <a:t>Inventariseren van de voorlichtingsvraag (deze is niet altijd aanwezig) </a:t>
            </a:r>
          </a:p>
          <a:p>
            <a:pPr>
              <a:buFont typeface="Wingdings" panose="05000000000000000000" pitchFamily="2" charset="2"/>
              <a:buChar char="Ø"/>
            </a:pPr>
            <a:r>
              <a:rPr lang="nl-NL" sz="2400" dirty="0"/>
              <a:t>Kenmerken van de doelgroep inventariseren </a:t>
            </a:r>
          </a:p>
          <a:p>
            <a:pPr>
              <a:buFont typeface="Wingdings" panose="05000000000000000000" pitchFamily="2" charset="2"/>
              <a:buChar char="Ø"/>
            </a:pPr>
            <a:r>
              <a:rPr lang="nl-NL" sz="2400" dirty="0"/>
              <a:t>Voorlichtingsdoel opstellen</a:t>
            </a:r>
          </a:p>
          <a:p>
            <a:pPr>
              <a:buFont typeface="Wingdings" panose="05000000000000000000" pitchFamily="2" charset="2"/>
              <a:buChar char="Ø"/>
            </a:pPr>
            <a:r>
              <a:rPr lang="nl-NL" sz="2400" dirty="0"/>
              <a:t>Inhoud van de voorlichting bepalen en voorlichtingsmethode en middelen  </a:t>
            </a:r>
          </a:p>
          <a:p>
            <a:pPr marL="0" indent="0">
              <a:buNone/>
            </a:pPr>
            <a:r>
              <a:rPr lang="nl-NL" sz="2400" dirty="0"/>
              <a:t>   vaststellen</a:t>
            </a:r>
          </a:p>
          <a:p>
            <a:pPr>
              <a:buFont typeface="Wingdings" panose="05000000000000000000" pitchFamily="2" charset="2"/>
              <a:buChar char="Ø"/>
            </a:pPr>
            <a:r>
              <a:rPr lang="nl-NL" sz="2400" dirty="0"/>
              <a:t>Uitvoeren van de voorlichting </a:t>
            </a:r>
          </a:p>
          <a:p>
            <a:pPr>
              <a:buFont typeface="Wingdings" panose="05000000000000000000" pitchFamily="2" charset="2"/>
              <a:buChar char="Ø"/>
            </a:pPr>
            <a:r>
              <a:rPr lang="nl-NL" sz="2400" dirty="0"/>
              <a:t>Evalueren van de voorlichting</a:t>
            </a:r>
          </a:p>
          <a:p>
            <a:endParaRPr lang="en-US" dirty="0"/>
          </a:p>
        </p:txBody>
      </p:sp>
    </p:spTree>
    <p:extLst>
      <p:ext uri="{BB962C8B-B14F-4D97-AF65-F5344CB8AC3E}">
        <p14:creationId xmlns:p14="http://schemas.microsoft.com/office/powerpoint/2010/main" val="138141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Voorlichtingsvraag/ voorlichtingsbehoefte </a:t>
            </a:r>
            <a:endParaRPr lang="en-US" dirty="0"/>
          </a:p>
        </p:txBody>
      </p:sp>
      <p:sp>
        <p:nvSpPr>
          <p:cNvPr id="11" name="Tijdelijke aanduiding voor tekst 10"/>
          <p:cNvSpPr>
            <a:spLocks noGrp="1"/>
          </p:cNvSpPr>
          <p:nvPr>
            <p:ph type="body" idx="1"/>
          </p:nvPr>
        </p:nvSpPr>
        <p:spPr>
          <a:xfrm>
            <a:off x="1024128" y="2543839"/>
            <a:ext cx="4754880" cy="822960"/>
          </a:xfrm>
        </p:spPr>
        <p:txBody>
          <a:bodyPr/>
          <a:lstStyle/>
          <a:p>
            <a:r>
              <a:rPr lang="nl-NL" sz="2400" b="1" dirty="0"/>
              <a:t>Voorlichtingsvraag</a:t>
            </a:r>
          </a:p>
          <a:p>
            <a:endParaRPr lang="en-US" dirty="0"/>
          </a:p>
        </p:txBody>
      </p:sp>
      <p:sp>
        <p:nvSpPr>
          <p:cNvPr id="12" name="Tijdelijke aanduiding voor inhoud 11"/>
          <p:cNvSpPr>
            <a:spLocks noGrp="1"/>
          </p:cNvSpPr>
          <p:nvPr>
            <p:ph sz="half" idx="2"/>
          </p:nvPr>
        </p:nvSpPr>
        <p:spPr>
          <a:xfrm>
            <a:off x="1024128" y="3366799"/>
            <a:ext cx="4754880" cy="3341572"/>
          </a:xfrm>
        </p:spPr>
        <p:txBody>
          <a:bodyPr>
            <a:normAutofit/>
          </a:bodyPr>
          <a:lstStyle/>
          <a:p>
            <a:pPr>
              <a:buFont typeface="Wingdings" panose="05000000000000000000" pitchFamily="2" charset="2"/>
              <a:buChar char="Ø"/>
            </a:pPr>
            <a:r>
              <a:rPr lang="nl-NL" sz="2400" dirty="0"/>
              <a:t>De zorgvrager stelt een vraag m.b.t. zijn of haar gezondheid. </a:t>
            </a:r>
          </a:p>
          <a:p>
            <a:pPr marL="0" indent="0">
              <a:buNone/>
            </a:pPr>
            <a:endParaRPr lang="nl-NL" sz="2000" dirty="0"/>
          </a:p>
          <a:p>
            <a:endParaRPr lang="en-US" dirty="0"/>
          </a:p>
        </p:txBody>
      </p:sp>
      <p:sp>
        <p:nvSpPr>
          <p:cNvPr id="13" name="Tijdelijke aanduiding voor tekst 12"/>
          <p:cNvSpPr>
            <a:spLocks noGrp="1"/>
          </p:cNvSpPr>
          <p:nvPr>
            <p:ph type="body" sz="quarter" idx="3"/>
          </p:nvPr>
        </p:nvSpPr>
        <p:spPr>
          <a:xfrm>
            <a:off x="5990888" y="2543839"/>
            <a:ext cx="4754880" cy="822960"/>
          </a:xfrm>
        </p:spPr>
        <p:txBody>
          <a:bodyPr/>
          <a:lstStyle/>
          <a:p>
            <a:r>
              <a:rPr lang="nl-NL" sz="2400" b="1" dirty="0"/>
              <a:t>Voorlichtingsbehoefte </a:t>
            </a:r>
          </a:p>
          <a:p>
            <a:endParaRPr lang="en-US" dirty="0"/>
          </a:p>
        </p:txBody>
      </p:sp>
      <p:sp>
        <p:nvSpPr>
          <p:cNvPr id="14" name="Tijdelijke aanduiding voor inhoud 13"/>
          <p:cNvSpPr>
            <a:spLocks noGrp="1"/>
          </p:cNvSpPr>
          <p:nvPr>
            <p:ph sz="quarter" idx="4"/>
          </p:nvPr>
        </p:nvSpPr>
        <p:spPr>
          <a:xfrm>
            <a:off x="5990888" y="3366799"/>
            <a:ext cx="4754880" cy="3341572"/>
          </a:xfrm>
        </p:spPr>
        <p:txBody>
          <a:bodyPr/>
          <a:lstStyle/>
          <a:p>
            <a:pPr>
              <a:buFont typeface="Wingdings" panose="05000000000000000000" pitchFamily="2" charset="2"/>
              <a:buChar char="Ø"/>
            </a:pPr>
            <a:r>
              <a:rPr lang="nl-NL" sz="2400" dirty="0"/>
              <a:t>De zorgvrager stelt geen vraag. De zorgverlener of begeleider signaleert een verhoogd risico, een probleem of de voorlichting is nodig zodat de zorgvrager een keuze kan maken m.b.t. zijn of haar behandeling.   </a:t>
            </a:r>
          </a:p>
          <a:p>
            <a:endParaRPr lang="en-US" dirty="0"/>
          </a:p>
        </p:txBody>
      </p:sp>
    </p:spTree>
    <p:extLst>
      <p:ext uri="{BB962C8B-B14F-4D97-AF65-F5344CB8AC3E}">
        <p14:creationId xmlns:p14="http://schemas.microsoft.com/office/powerpoint/2010/main" val="817124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Kenmerken doelgroep </a:t>
            </a:r>
            <a:endParaRPr lang="en-US" dirty="0"/>
          </a:p>
        </p:txBody>
      </p:sp>
      <p:pic>
        <p:nvPicPr>
          <p:cNvPr id="1028" name="Picture 4" descr="Afbeeldingsresultaat voor doelgroep"/>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84532" y="2286000"/>
            <a:ext cx="5082394" cy="2332818"/>
          </a:xfrm>
          <a:prstGeom prst="rect">
            <a:avLst/>
          </a:prstGeom>
          <a:noFill/>
          <a:extLst>
            <a:ext uri="{909E8E84-426E-40DD-AFC4-6F175D3DCCD1}">
              <a14:hiddenFill xmlns:a14="http://schemas.microsoft.com/office/drawing/2010/main">
                <a:solidFill>
                  <a:srgbClr val="FFFFFF"/>
                </a:solidFill>
              </a14:hiddenFill>
            </a:ext>
          </a:extLst>
        </p:spPr>
      </p:pic>
      <p:sp>
        <p:nvSpPr>
          <p:cNvPr id="5" name="Tijdelijke aanduiding voor inhoud 4"/>
          <p:cNvSpPr>
            <a:spLocks noGrp="1"/>
          </p:cNvSpPr>
          <p:nvPr>
            <p:ph sz="half" idx="2"/>
          </p:nvPr>
        </p:nvSpPr>
        <p:spPr/>
        <p:txBody>
          <a:bodyPr/>
          <a:lstStyle/>
          <a:p>
            <a:pPr marL="0" indent="0">
              <a:buNone/>
            </a:pPr>
            <a:r>
              <a:rPr lang="nl-NL" dirty="0"/>
              <a:t>De doelgroep bepaalt de voorlichtingsvorm en je aanpak. Je wilt dat de boodschap overkomt. </a:t>
            </a:r>
          </a:p>
          <a:p>
            <a:pPr marL="0" indent="0">
              <a:buNone/>
            </a:pPr>
            <a:r>
              <a:rPr lang="nl-NL" dirty="0"/>
              <a:t>Inventariseer kenmerken van de zorgvrager(s)</a:t>
            </a:r>
          </a:p>
          <a:p>
            <a:pPr>
              <a:buFont typeface="Wingdings" panose="05000000000000000000" pitchFamily="2" charset="2"/>
              <a:buChar char="Ø"/>
            </a:pPr>
            <a:r>
              <a:rPr lang="nl-NL" dirty="0"/>
              <a:t>Leeftijd</a:t>
            </a:r>
          </a:p>
          <a:p>
            <a:pPr>
              <a:buFont typeface="Wingdings" panose="05000000000000000000" pitchFamily="2" charset="2"/>
              <a:buChar char="Ø"/>
            </a:pPr>
            <a:r>
              <a:rPr lang="nl-NL" dirty="0"/>
              <a:t>Taalgebruik </a:t>
            </a:r>
          </a:p>
          <a:p>
            <a:pPr>
              <a:buFont typeface="Wingdings" panose="05000000000000000000" pitchFamily="2" charset="2"/>
              <a:buChar char="Ø"/>
            </a:pPr>
            <a:r>
              <a:rPr lang="nl-NL" dirty="0"/>
              <a:t>Opleidingsniveau</a:t>
            </a:r>
          </a:p>
          <a:p>
            <a:pPr>
              <a:buFont typeface="Wingdings" panose="05000000000000000000" pitchFamily="2" charset="2"/>
              <a:buChar char="Ø"/>
            </a:pPr>
            <a:r>
              <a:rPr lang="nl-NL" dirty="0"/>
              <a:t>?</a:t>
            </a:r>
            <a:endParaRPr lang="en-US" dirty="0"/>
          </a:p>
        </p:txBody>
      </p:sp>
    </p:spTree>
    <p:extLst>
      <p:ext uri="{BB962C8B-B14F-4D97-AF65-F5344CB8AC3E}">
        <p14:creationId xmlns:p14="http://schemas.microsoft.com/office/powerpoint/2010/main" val="181340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Voorlichtingsdoel </a:t>
            </a:r>
            <a:endParaRPr lang="en-US"/>
          </a:p>
        </p:txBody>
      </p:sp>
      <p:sp>
        <p:nvSpPr>
          <p:cNvPr id="3" name="Tijdelijke aanduiding voor inhoud 2"/>
          <p:cNvSpPr>
            <a:spLocks noGrp="1"/>
          </p:cNvSpPr>
          <p:nvPr>
            <p:ph idx="1"/>
          </p:nvPr>
        </p:nvSpPr>
        <p:spPr/>
        <p:txBody>
          <a:bodyPr/>
          <a:lstStyle/>
          <a:p>
            <a:pPr marL="0" indent="0">
              <a:buNone/>
            </a:pPr>
            <a:r>
              <a:rPr lang="nl-NL" dirty="0"/>
              <a:t>Wat wil je met de voorlichting bereiken?</a:t>
            </a:r>
          </a:p>
          <a:p>
            <a:pPr>
              <a:buFont typeface="Wingdings" panose="05000000000000000000" pitchFamily="2" charset="2"/>
              <a:buChar char="Ø"/>
            </a:pPr>
            <a:r>
              <a:rPr lang="en-US" dirty="0" err="1"/>
              <a:t>Kennisdoel</a:t>
            </a:r>
            <a:endParaRPr lang="en-US" dirty="0"/>
          </a:p>
          <a:p>
            <a:pPr>
              <a:buFont typeface="Wingdings" panose="05000000000000000000" pitchFamily="2" charset="2"/>
              <a:buChar char="Ø"/>
            </a:pPr>
            <a:r>
              <a:rPr lang="en-US" dirty="0" err="1"/>
              <a:t>Houdingsdoel</a:t>
            </a:r>
            <a:r>
              <a:rPr lang="en-US" dirty="0"/>
              <a:t> </a:t>
            </a:r>
          </a:p>
          <a:p>
            <a:pPr>
              <a:buFont typeface="Wingdings" panose="05000000000000000000" pitchFamily="2" charset="2"/>
              <a:buChar char="Ø"/>
            </a:pPr>
            <a:r>
              <a:rPr lang="en-US" dirty="0" err="1"/>
              <a:t>Gedragsdoel</a:t>
            </a:r>
            <a:r>
              <a:rPr lang="en-US" dirty="0"/>
              <a:t> </a:t>
            </a:r>
            <a:r>
              <a:rPr lang="nl-NL" dirty="0"/>
              <a:t>	</a:t>
            </a:r>
          </a:p>
          <a:p>
            <a:endParaRPr lang="nl-NL" dirty="0"/>
          </a:p>
          <a:p>
            <a:r>
              <a:rPr lang="nl-NL" dirty="0"/>
              <a:t>Een doel is gericht op de toekomst; hoe wil jij dat het er in de toekomst uitziet? </a:t>
            </a:r>
            <a:endParaRPr lang="en-US" dirty="0"/>
          </a:p>
        </p:txBody>
      </p:sp>
    </p:spTree>
    <p:extLst>
      <p:ext uri="{BB962C8B-B14F-4D97-AF65-F5344CB8AC3E}">
        <p14:creationId xmlns:p14="http://schemas.microsoft.com/office/powerpoint/2010/main" val="4123645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Voorlichtingsdoel </a:t>
            </a:r>
            <a:endParaRPr lang="en-US" dirty="0"/>
          </a:p>
        </p:txBody>
      </p:sp>
      <p:pic>
        <p:nvPicPr>
          <p:cNvPr id="1026" name="Picture 2" descr="Gerelateerde afbeeldi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52372" y="2277687"/>
            <a:ext cx="9353925" cy="38290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988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FF6FC5-40B8-4E76-B6CA-05FAE7CC7FAA}"/>
              </a:ext>
            </a:extLst>
          </p:cNvPr>
          <p:cNvSpPr>
            <a:spLocks noGrp="1"/>
          </p:cNvSpPr>
          <p:nvPr>
            <p:ph type="title"/>
          </p:nvPr>
        </p:nvSpPr>
        <p:spPr/>
        <p:txBody>
          <a:bodyPr/>
          <a:lstStyle/>
          <a:p>
            <a:r>
              <a:rPr lang="nl-NL" dirty="0"/>
              <a:t>Inhoud bepalen en voorlichtingsmethode en middelen.  </a:t>
            </a:r>
          </a:p>
        </p:txBody>
      </p:sp>
      <p:sp>
        <p:nvSpPr>
          <p:cNvPr id="3" name="Tijdelijke aanduiding voor inhoud 2">
            <a:extLst>
              <a:ext uri="{FF2B5EF4-FFF2-40B4-BE49-F238E27FC236}">
                <a16:creationId xmlns:a16="http://schemas.microsoft.com/office/drawing/2014/main" id="{B8794B92-2627-4A2C-A724-1E0F5B1D964E}"/>
              </a:ext>
            </a:extLst>
          </p:cNvPr>
          <p:cNvSpPr>
            <a:spLocks noGrp="1"/>
          </p:cNvSpPr>
          <p:nvPr>
            <p:ph idx="1"/>
          </p:nvPr>
        </p:nvSpPr>
        <p:spPr>
          <a:xfrm>
            <a:off x="1024128" y="2168769"/>
            <a:ext cx="9720073" cy="4443045"/>
          </a:xfrm>
        </p:spPr>
        <p:txBody>
          <a:bodyPr>
            <a:normAutofit/>
          </a:bodyPr>
          <a:lstStyle/>
          <a:p>
            <a:pPr>
              <a:buFont typeface="Wingdings" panose="05000000000000000000" pitchFamily="2" charset="2"/>
              <a:buChar char="Ø"/>
            </a:pPr>
            <a:r>
              <a:rPr lang="nl-NL" sz="2400" dirty="0"/>
              <a:t> Ga nadenken over welke dingen aan bod moeten komen tijdens het geven van je voorlichting, welke dingen wil je allemaal bespreken? Schrijf dit in steekwoorden op. </a:t>
            </a:r>
          </a:p>
          <a:p>
            <a:pPr>
              <a:buFont typeface="Wingdings" panose="05000000000000000000" pitchFamily="2" charset="2"/>
              <a:buChar char="Ø"/>
            </a:pPr>
            <a:r>
              <a:rPr lang="nl-NL" sz="2400" dirty="0"/>
              <a:t> Houdt rekening met de behoefte, voorkennis, begrip en belevingswereld van de cliënt. </a:t>
            </a:r>
          </a:p>
          <a:p>
            <a:pPr>
              <a:buFont typeface="Wingdings" panose="05000000000000000000" pitchFamily="2" charset="2"/>
              <a:buChar char="Ø"/>
            </a:pPr>
            <a:r>
              <a:rPr lang="nl-NL" sz="2400" dirty="0"/>
              <a:t>Welke methode ga je gebruiken voor het geven van de voorlichting? Mondeling, schriftelijk of audiovisueel.</a:t>
            </a:r>
          </a:p>
          <a:p>
            <a:pPr>
              <a:buFont typeface="Wingdings" panose="05000000000000000000" pitchFamily="2" charset="2"/>
              <a:buChar char="Ø"/>
            </a:pPr>
            <a:r>
              <a:rPr lang="nl-NL" sz="2400" dirty="0"/>
              <a:t>Maak gebruik van een voorlichtingsmiddel: er zijn 4 soorten voorlichtingsmiddelen. Schriftelijk, audiovisueel, demonstratiemateriaal of spelmateriaal. Gebruik 1 van deze middelen tijdens het geven van je voorlichting. </a:t>
            </a:r>
          </a:p>
        </p:txBody>
      </p:sp>
    </p:spTree>
    <p:extLst>
      <p:ext uri="{BB962C8B-B14F-4D97-AF65-F5344CB8AC3E}">
        <p14:creationId xmlns:p14="http://schemas.microsoft.com/office/powerpoint/2010/main" val="1438734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A7E157-8FE8-4E93-A410-C8A57542DB49}"/>
              </a:ext>
            </a:extLst>
          </p:cNvPr>
          <p:cNvSpPr>
            <a:spLocks noGrp="1"/>
          </p:cNvSpPr>
          <p:nvPr>
            <p:ph type="title"/>
          </p:nvPr>
        </p:nvSpPr>
        <p:spPr/>
        <p:txBody>
          <a:bodyPr/>
          <a:lstStyle/>
          <a:p>
            <a:r>
              <a:rPr lang="nl-NL" dirty="0" err="1"/>
              <a:t>UItvoering</a:t>
            </a:r>
            <a:endParaRPr lang="nl-NL" dirty="0"/>
          </a:p>
        </p:txBody>
      </p:sp>
      <p:sp>
        <p:nvSpPr>
          <p:cNvPr id="3" name="Tijdelijke aanduiding voor inhoud 2">
            <a:extLst>
              <a:ext uri="{FF2B5EF4-FFF2-40B4-BE49-F238E27FC236}">
                <a16:creationId xmlns:a16="http://schemas.microsoft.com/office/drawing/2014/main" id="{B5439B3A-2199-4195-861C-EBFBCF8F5C7F}"/>
              </a:ext>
            </a:extLst>
          </p:cNvPr>
          <p:cNvSpPr>
            <a:spLocks noGrp="1"/>
          </p:cNvSpPr>
          <p:nvPr>
            <p:ph idx="1"/>
          </p:nvPr>
        </p:nvSpPr>
        <p:spPr/>
        <p:txBody>
          <a:body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Je denkt na over de organisatie van de voorlichting. In je voorlichtingsplan geef je antwoord op onderstaande vragen.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Wie geeft de voorlichting?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Waar en wanneer geef je de voorlichting?</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Beschik je als voorlichter over de juiste kennis, houding en vaardigheden?</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Hoe zorg je voor een goede voortgang (continuïteit) van de voorlichting?</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Hoe zorg je voor een goede afstemming (coördinatie) tussen de voorlichters </a:t>
            </a:r>
          </a:p>
          <a:p>
            <a:pPr marL="0" marR="0" lvl="0" indent="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None/>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   en de voorlichting die ze geven?</a:t>
            </a:r>
          </a:p>
          <a:p>
            <a:endParaRPr lang="nl-NL" dirty="0"/>
          </a:p>
        </p:txBody>
      </p:sp>
    </p:spTree>
    <p:extLst>
      <p:ext uri="{BB962C8B-B14F-4D97-AF65-F5344CB8AC3E}">
        <p14:creationId xmlns:p14="http://schemas.microsoft.com/office/powerpoint/2010/main" val="1699282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E60F1A-D844-4DCA-92D3-61D7BF9A2189}"/>
              </a:ext>
            </a:extLst>
          </p:cNvPr>
          <p:cNvSpPr>
            <a:spLocks noGrp="1"/>
          </p:cNvSpPr>
          <p:nvPr>
            <p:ph type="title"/>
          </p:nvPr>
        </p:nvSpPr>
        <p:spPr/>
        <p:txBody>
          <a:bodyPr/>
          <a:lstStyle/>
          <a:p>
            <a:r>
              <a:rPr lang="nl-NL" dirty="0"/>
              <a:t>Uitvoering van de voorlichting</a:t>
            </a:r>
          </a:p>
        </p:txBody>
      </p:sp>
      <p:sp>
        <p:nvSpPr>
          <p:cNvPr id="3" name="Tijdelijke aanduiding voor inhoud 2">
            <a:extLst>
              <a:ext uri="{FF2B5EF4-FFF2-40B4-BE49-F238E27FC236}">
                <a16:creationId xmlns:a16="http://schemas.microsoft.com/office/drawing/2014/main" id="{B06FA740-9CFB-41FF-8D55-C7DA557E5F6F}"/>
              </a:ext>
            </a:extLst>
          </p:cNvPr>
          <p:cNvSpPr>
            <a:spLocks noGrp="1"/>
          </p:cNvSpPr>
          <p:nvPr>
            <p:ph idx="1"/>
          </p:nvPr>
        </p:nvSpPr>
        <p:spPr/>
        <p:txBody>
          <a:bodyPr>
            <a:normAutofit fontScale="92500" lnSpcReduction="10000"/>
          </a:body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Char char=" "/>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Aandachtspunten tijdens de voorlichting: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Doel wordt duidelijk besproken</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Sluit aan op kennis-, begrip- en belevingsniveau zorgvrager</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Geef ruimte voor vragen</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Observeer de zorgvrager (denk aan emoties, weerstand. Non verbaal   </a:t>
            </a:r>
          </a:p>
          <a:p>
            <a:pPr marL="0" marR="0" lvl="0" indent="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None/>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   gedrag </a:t>
            </a:r>
            <a:r>
              <a:rPr kumimoji="0" lang="nl-NL" sz="2400" b="0" i="0" u="none" strike="noStrike" kern="1200" cap="none" spc="0" normalizeH="0" baseline="0" noProof="0" dirty="0" err="1">
                <a:ln>
                  <a:noFill/>
                </a:ln>
                <a:solidFill>
                  <a:prstClr val="black"/>
                </a:solidFill>
                <a:effectLst/>
                <a:uLnTx/>
                <a:uFillTx/>
                <a:latin typeface="Tw Cen MT" panose="020B0602020104020603"/>
                <a:ea typeface="+mn-ea"/>
                <a:cs typeface="+mn-cs"/>
              </a:rPr>
              <a:t>etc</a:t>
            </a: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Check of informatie is overgekomen door de zorgvrager te laten     </a:t>
            </a:r>
          </a:p>
          <a:p>
            <a:pPr marL="0" marR="0" lvl="0" indent="0" algn="l" defTabSz="914400" rtl="0" eaLnBrk="1" fontAlgn="auto" latinLnBrk="0" hangingPunct="1">
              <a:lnSpc>
                <a:spcPct val="90000"/>
              </a:lnSpc>
              <a:spcBef>
                <a:spcPts val="1200"/>
              </a:spcBef>
              <a:spcAft>
                <a:spcPts val="200"/>
              </a:spcAft>
              <a:buClr>
                <a:srgbClr val="1CADE4"/>
              </a:buClr>
              <a:buSzPct val="100000"/>
              <a:buFont typeface="Tw Cen MT" panose="020B0602020104020603" pitchFamily="34" charset="0"/>
              <a:buNone/>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   samenvatten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r>
              <a:rPr kumimoji="0" lang="nl-NL" sz="2400" b="0" i="0" u="none" strike="noStrike" kern="1200" cap="none" spc="0" normalizeH="0" baseline="0" noProof="0" dirty="0">
                <a:ln>
                  <a:noFill/>
                </a:ln>
                <a:solidFill>
                  <a:prstClr val="black"/>
                </a:solidFill>
                <a:effectLst/>
                <a:uLnTx/>
                <a:uFillTx/>
                <a:latin typeface="Tw Cen MT" panose="020B0602020104020603"/>
                <a:ea typeface="+mn-ea"/>
                <a:cs typeface="+mn-cs"/>
              </a:rPr>
              <a:t>Maak afspraken </a:t>
            </a:r>
          </a:p>
          <a:p>
            <a:endParaRPr lang="nl-NL" dirty="0"/>
          </a:p>
        </p:txBody>
      </p:sp>
    </p:spTree>
    <p:extLst>
      <p:ext uri="{BB962C8B-B14F-4D97-AF65-F5344CB8AC3E}">
        <p14:creationId xmlns:p14="http://schemas.microsoft.com/office/powerpoint/2010/main" val="149375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DFCAFF7C2DFDD408E0B5A79792CD6D9" ma:contentTypeVersion="12" ma:contentTypeDescription="Een nieuw document maken." ma:contentTypeScope="" ma:versionID="27f68efc83a165104e2bf09beefca2c7">
  <xsd:schema xmlns:xsd="http://www.w3.org/2001/XMLSchema" xmlns:xs="http://www.w3.org/2001/XMLSchema" xmlns:p="http://schemas.microsoft.com/office/2006/metadata/properties" xmlns:ns3="57eda7aa-7cec-4011-b6bc-f65575d7256d" xmlns:ns4="3f0503e6-0cb1-4081-954a-1a318a7cfdea" targetNamespace="http://schemas.microsoft.com/office/2006/metadata/properties" ma:root="true" ma:fieldsID="2b94d8ca33c60728c804942b9c0bcb65" ns3:_="" ns4:_="">
    <xsd:import namespace="57eda7aa-7cec-4011-b6bc-f65575d7256d"/>
    <xsd:import namespace="3f0503e6-0cb1-4081-954a-1a318a7cfdea"/>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eda7aa-7cec-4011-b6bc-f65575d7256d"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element name="LastSharedByUser" ma:index="11" nillable="true" ma:displayName="Laatst gedeeld, per gebruiker"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f0503e6-0cb1-4081-954a-1a318a7cfdea"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DFB8C8-8B0B-4089-AABA-6B5EF432168B}">
  <ds:schemaRefs>
    <ds:schemaRef ds:uri="http://schemas.microsoft.com/office/2006/documentManagement/types"/>
    <ds:schemaRef ds:uri="http://purl.org/dc/dcmitype/"/>
    <ds:schemaRef ds:uri="http://purl.org/dc/terms/"/>
    <ds:schemaRef ds:uri="http://purl.org/dc/elements/1.1/"/>
    <ds:schemaRef ds:uri="57eda7aa-7cec-4011-b6bc-f65575d7256d"/>
    <ds:schemaRef ds:uri="http://schemas.microsoft.com/office/infopath/2007/PartnerControls"/>
    <ds:schemaRef ds:uri="3f0503e6-0cb1-4081-954a-1a318a7cfdea"/>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159795F-E400-46F1-A91E-397C8A857C91}">
  <ds:schemaRefs>
    <ds:schemaRef ds:uri="http://schemas.microsoft.com/sharepoint/v3/contenttype/forms"/>
  </ds:schemaRefs>
</ds:datastoreItem>
</file>

<file path=customXml/itemProps3.xml><?xml version="1.0" encoding="utf-8"?>
<ds:datastoreItem xmlns:ds="http://schemas.openxmlformats.org/officeDocument/2006/customXml" ds:itemID="{52C422C4-EBD9-490D-9B69-3DB3EE2896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eda7aa-7cec-4011-b6bc-f65575d7256d"/>
    <ds:schemaRef ds:uri="3f0503e6-0cb1-4081-954a-1a318a7cf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1854</TotalTime>
  <Words>980</Words>
  <Application>Microsoft Office PowerPoint</Application>
  <PresentationFormat>Breedbeeld</PresentationFormat>
  <Paragraphs>110</Paragraphs>
  <Slides>10</Slides>
  <Notes>5</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10</vt:i4>
      </vt:variant>
    </vt:vector>
  </HeadingPairs>
  <TitlesOfParts>
    <vt:vector size="16" baseType="lpstr">
      <vt:lpstr>Calibri</vt:lpstr>
      <vt:lpstr>Tw Cen MT</vt:lpstr>
      <vt:lpstr>Tw Cen MT Condensed</vt:lpstr>
      <vt:lpstr>Wingdings</vt:lpstr>
      <vt:lpstr>Wingdings 3</vt:lpstr>
      <vt:lpstr>Integraal</vt:lpstr>
      <vt:lpstr>voorlichtingsplan</vt:lpstr>
      <vt:lpstr>Voorlichtingsplan </vt:lpstr>
      <vt:lpstr>Voorlichtingsvraag/ voorlichtingsbehoefte </vt:lpstr>
      <vt:lpstr>Kenmerken doelgroep </vt:lpstr>
      <vt:lpstr>Voorlichtingsdoel </vt:lpstr>
      <vt:lpstr>Voorlichtingsdoel </vt:lpstr>
      <vt:lpstr>Inhoud bepalen en voorlichtingsmethode en middelen.  </vt:lpstr>
      <vt:lpstr>UItvoering</vt:lpstr>
      <vt:lpstr>Uitvoering van de voorlichting</vt:lpstr>
      <vt:lpstr>Evaluatie</vt:lpstr>
    </vt:vector>
  </TitlesOfParts>
  <Company>MBO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voorlichtingsplan</dc:title>
  <dc:creator>Siegrid Williams - Varwijk</dc:creator>
  <cp:lastModifiedBy>Kim Gevers - van Uden</cp:lastModifiedBy>
  <cp:revision>16</cp:revision>
  <dcterms:created xsi:type="dcterms:W3CDTF">2019-10-08T11:51:24Z</dcterms:created>
  <dcterms:modified xsi:type="dcterms:W3CDTF">2022-03-16T14:06:49Z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0x0101008DFCAFF7C2DFDD408E0B5A79792CD6D9</vt:lpwstr>
  </property>
</Properties>
</file>